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5143500" cx="9144000"/>
  <p:notesSz cx="6858000" cy="9144000"/>
  <p:embeddedFontLst>
    <p:embeddedFont>
      <p:font typeface="Catamaran"/>
      <p:regular r:id="rId29"/>
      <p:bold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Gothic A1 SemiBold"/>
      <p:regular r:id="rId39"/>
      <p:bold r:id="rId40"/>
    </p:embeddedFont>
    <p:embeddedFont>
      <p:font typeface="Gothic A1"/>
      <p:regular r:id="rId41"/>
      <p:bold r:id="rId42"/>
    </p:embeddedFont>
    <p:embeddedFont>
      <p:font typeface="Proxima Nova Semibold"/>
      <p:regular r:id="rId43"/>
      <p:bold r:id="rId44"/>
      <p:boldItalic r:id="rId45"/>
    </p:embeddedFont>
    <p:embeddedFont>
      <p:font typeface="Gothic A1 Medium"/>
      <p:regular r:id="rId46"/>
      <p:bold r:id="rId47"/>
    </p:embeddedFont>
    <p:embeddedFont>
      <p:font typeface="Catamaran SemiBold"/>
      <p:regular r:id="rId48"/>
      <p:bold r:id="rId49"/>
    </p:embeddedFont>
    <p:embeddedFont>
      <p:font typeface="Gothic A1 ExtraBold"/>
      <p:bold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Livvic"/>
      <p:regular r:id="rId55"/>
      <p:bold r:id="rId56"/>
      <p:italic r:id="rId57"/>
      <p:boldItalic r:id="rId58"/>
    </p:embeddedFont>
    <p:embeddedFont>
      <p:font typeface="Catamaran Light"/>
      <p:regular r:id="rId59"/>
      <p:bold r:id="rId60"/>
    </p:embeddedFont>
    <p:embeddedFont>
      <p:font typeface="Catamaran Medium"/>
      <p:regular r:id="rId61"/>
      <p:bold r:id="rId62"/>
    </p:embeddedFont>
    <p:embeddedFont>
      <p:font typeface="Nanum Gothic"/>
      <p:regular r:id="rId63"/>
      <p:bold r:id="rId64"/>
    </p:embeddedFont>
    <p:embeddedFont>
      <p:font typeface="Nanum Myeongjo"/>
      <p:regular r:id="rId65"/>
      <p:bold r:id="rId66"/>
    </p:embeddedFont>
    <p:embeddedFont>
      <p:font typeface="Livvic SemiBold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BC1796-E58B-4E02-8B45-5EBDAFE32175}">
  <a:tblStyle styleId="{86BC1796-E58B-4E02-8B45-5EBDAFE321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5C451A-9DAB-4E17-96DF-CD023B47615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thicA1SemiBold-bold.fntdata"/><Relationship Id="rId42" Type="http://schemas.openxmlformats.org/officeDocument/2006/relationships/font" Target="fonts/GothicA1-bold.fntdata"/><Relationship Id="rId41" Type="http://schemas.openxmlformats.org/officeDocument/2006/relationships/font" Target="fonts/GothicA1-regular.fntdata"/><Relationship Id="rId44" Type="http://schemas.openxmlformats.org/officeDocument/2006/relationships/font" Target="fonts/ProximaNovaSemibold-bold.fntdata"/><Relationship Id="rId43" Type="http://schemas.openxmlformats.org/officeDocument/2006/relationships/font" Target="fonts/ProximaNovaSemibold-regular.fntdata"/><Relationship Id="rId46" Type="http://schemas.openxmlformats.org/officeDocument/2006/relationships/font" Target="fonts/GothicA1Medium-regular.fntdata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CatamaranSemiBold-regular.fntdata"/><Relationship Id="rId47" Type="http://schemas.openxmlformats.org/officeDocument/2006/relationships/font" Target="fonts/GothicA1Medium-bold.fntdata"/><Relationship Id="rId49" Type="http://schemas.openxmlformats.org/officeDocument/2006/relationships/font" Target="fonts/Catamaran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ProximaNova-regular.fntdata"/><Relationship Id="rId30" Type="http://schemas.openxmlformats.org/officeDocument/2006/relationships/font" Target="fonts/Catamaran-bold.fntdata"/><Relationship Id="rId33" Type="http://schemas.openxmlformats.org/officeDocument/2006/relationships/font" Target="fonts/ProximaNova-italic.fntdata"/><Relationship Id="rId32" Type="http://schemas.openxmlformats.org/officeDocument/2006/relationships/font" Target="fonts/ProximaNova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ProximaNova-boldItalic.fntdata"/><Relationship Id="rId70" Type="http://schemas.openxmlformats.org/officeDocument/2006/relationships/font" Target="fonts/LivvicSemiBold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GothicA1SemiBold-regular.fntdata"/><Relationship Id="rId38" Type="http://schemas.openxmlformats.org/officeDocument/2006/relationships/font" Target="fonts/FiraSansExtraCondensedMedium-boldItalic.fntdata"/><Relationship Id="rId62" Type="http://schemas.openxmlformats.org/officeDocument/2006/relationships/font" Target="fonts/CatamaranMedium-bold.fntdata"/><Relationship Id="rId61" Type="http://schemas.openxmlformats.org/officeDocument/2006/relationships/font" Target="fonts/CatamaranMedium-regular.fntdata"/><Relationship Id="rId20" Type="http://schemas.openxmlformats.org/officeDocument/2006/relationships/slide" Target="slides/slide12.xml"/><Relationship Id="rId64" Type="http://schemas.openxmlformats.org/officeDocument/2006/relationships/font" Target="fonts/NanumGothic-bold.fntdata"/><Relationship Id="rId63" Type="http://schemas.openxmlformats.org/officeDocument/2006/relationships/font" Target="fonts/NanumGothic-regular.fntdata"/><Relationship Id="rId22" Type="http://schemas.openxmlformats.org/officeDocument/2006/relationships/slide" Target="slides/slide14.xml"/><Relationship Id="rId66" Type="http://schemas.openxmlformats.org/officeDocument/2006/relationships/font" Target="fonts/NanumMyeongjo-bold.fntdata"/><Relationship Id="rId21" Type="http://schemas.openxmlformats.org/officeDocument/2006/relationships/slide" Target="slides/slide13.xml"/><Relationship Id="rId65" Type="http://schemas.openxmlformats.org/officeDocument/2006/relationships/font" Target="fonts/NanumMyeongjo-regular.fntdata"/><Relationship Id="rId24" Type="http://schemas.openxmlformats.org/officeDocument/2006/relationships/slide" Target="slides/slide16.xml"/><Relationship Id="rId68" Type="http://schemas.openxmlformats.org/officeDocument/2006/relationships/font" Target="fonts/LivvicSemiBold-bold.fntdata"/><Relationship Id="rId23" Type="http://schemas.openxmlformats.org/officeDocument/2006/relationships/slide" Target="slides/slide15.xml"/><Relationship Id="rId67" Type="http://schemas.openxmlformats.org/officeDocument/2006/relationships/font" Target="fonts/LivvicSemiBold-regular.fntdata"/><Relationship Id="rId60" Type="http://schemas.openxmlformats.org/officeDocument/2006/relationships/font" Target="fonts/CatamaranLight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LivvicSemiBold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font" Target="fonts/Catamaran-regular.fntdata"/><Relationship Id="rId51" Type="http://schemas.openxmlformats.org/officeDocument/2006/relationships/font" Target="fonts/Roboto-regular.fntdata"/><Relationship Id="rId50" Type="http://schemas.openxmlformats.org/officeDocument/2006/relationships/font" Target="fonts/GothicA1ExtraBold-bold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3.xml"/><Relationship Id="rId55" Type="http://schemas.openxmlformats.org/officeDocument/2006/relationships/font" Target="fonts/Livvic-regular.fntdata"/><Relationship Id="rId10" Type="http://schemas.openxmlformats.org/officeDocument/2006/relationships/slide" Target="slides/slide2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5.xml"/><Relationship Id="rId57" Type="http://schemas.openxmlformats.org/officeDocument/2006/relationships/font" Target="fonts/Livvic-italic.fntdata"/><Relationship Id="rId12" Type="http://schemas.openxmlformats.org/officeDocument/2006/relationships/slide" Target="slides/slide4.xml"/><Relationship Id="rId56" Type="http://schemas.openxmlformats.org/officeDocument/2006/relationships/font" Target="fonts/Livvic-bold.fntdata"/><Relationship Id="rId15" Type="http://schemas.openxmlformats.org/officeDocument/2006/relationships/slide" Target="slides/slide7.xml"/><Relationship Id="rId59" Type="http://schemas.openxmlformats.org/officeDocument/2006/relationships/font" Target="fonts/CatamaranLight-regular.fntdata"/><Relationship Id="rId14" Type="http://schemas.openxmlformats.org/officeDocument/2006/relationships/slide" Target="slides/slide6.xml"/><Relationship Id="rId58" Type="http://schemas.openxmlformats.org/officeDocument/2006/relationships/font" Target="fonts/Livvic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5f6243c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5f6243c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안녕하세요, 8조 남연우 왕현정 나병호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저는 8조 발표를 맡은 000입니다.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85f6243c3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85f6243c3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실험을 진행하던 중, 모델의 일부 CAM이미지에서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입구 부분이 아닌  간판에 가중치가 할당되는 경우가 존재하였습니다.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간판 부분의 특징이 학습되어 발생한 문제라고 판단하였고 새로운 augmentation방법을 고안하였습니다.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이미지와 noise 이미지를 50%비율로 합성하는 noise blending,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noise 이미지로 덮는 noise erasing,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검정박스로 덮는 black box erasing의 방식을 학습데이터에 각각 적용해보았습니다.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85f6243c3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85f6243c3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Noise Augmentaion을 적용한 모델이 기본 모델보다 높은 정확도를 보여주었고 건물 입구에 가중치를 두고 학습된 것을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5f6243c3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5f6243c3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최종적으로 선정한 모델 구조입니다.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Augmentation을 적용한 3배의 데이터를 통해 학습되었습니다.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부족한 데이터셋을 보완하기 위해 DenseNet201모델로 전이학습을 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빠른 학습과 가중치 위치 확인을 위해 GAP를 분류기로 사용하였습니다.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5f6243c3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85f6243c3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 모델의 자세한 스펙입니다.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단일 accuracy로 가장 좋은 것은 92%를 달성하였습니다.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5fold cross validation을 진행하였을 때는 약 90%의 결과를 얻었습니다.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5f6243c3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85f6243c3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 어플리케이션에서 모델을 통해 예측하기 위해 api 서버를 구축했습니다.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바이너리 포맷의 이미지를 api에 요청하면 접근이 가능한지 결과를 받게됩니다.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85f6243c3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85f6243c3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프로토타입 어플리케이션을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사진으로부터 예측한 휠체어 접근 가능성 여부에 따라 해당 가게의 위치에 마커가 등록되어 지도를 통해 한 눈에 확인가능합니다.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5f6243c3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5f6243c3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</a:t>
            </a:r>
            <a:r>
              <a:rPr lang="ko"/>
              <a:t>종 선정된  densenet201 모델로 5</a:t>
            </a:r>
            <a:r>
              <a:rPr lang="ko"/>
              <a:t>fold cross validation</a:t>
            </a:r>
            <a:r>
              <a:rPr lang="ko"/>
              <a:t>을 한 noise augmentaion에 따른 정확도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적용하지 않은 모델보다 약 2-3%정도 정확도가 상승된 것을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단순한 수치뿐만 아니라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CAM이미지에서도 입구부분을 잡는 가중치 정확도가 개선되었습니다.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85f6243c3_1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85f6243c3_1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실험해 온 모델들을 가지고 average ensemble을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최종적으로 위의 네가지 모델을 통해 94%의 정확도를 얻었습니다. 각 모델의 정확도보다 최소 1%에서 최대 12%정도 향상되었습니다.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85f6243c3_1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85f6243c3_1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본격적으로 실험을 진행했던 6주차부터 현재까지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주차별로 가장 좋은 정확도를 기록해보았습니다.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12주차부터는 kfold cv를 적용하여 평균 정확도를 측정하였기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 주차보다 정확도가 하락하였습니다.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그렇게 67%에서 시작하여 약 94%까지, 27%의 정확도가 상승하였습니다.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5f6243c3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5f6243c3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현재 Google, Kakao, naver 등에서 구축한 스트리트뷰 빅데이터를 모두 가져와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저희가 구현한 모델로 바로 예측할 수 있다면,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수많은 배리어프리 건물의 정보를 쉽게 등록할 수 있을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tts를 활용하여 시각장애인을 위한 배리어프리 안내 도구로 사용될 수 있을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85f6243c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85f6243c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C4043"/>
                </a:solidFill>
                <a:highlight>
                  <a:srgbClr val="FFFFFF"/>
                </a:highlight>
              </a:rPr>
              <a:t>개발동기 , 목표및기능, 개발 내용, 결괴, 응용가능성 순으로 발표하겠습니다.</a:t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85f6243c3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85f6243c3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발표는 여기까지였습니다.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5f6243c3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5f6243c3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여러분 배리어프리란 용어를 들어보신 적 있으신가요?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배리어프리란, 사회적 약자의 물리적, 심리적인 장벽을 없애자는 움직임입니다.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휠체어 경사로, 점자안내 뿐만 아니라 영화자막, 연극 등 다양한 분야에서 발생하고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이중 휠체어 접근성에 집중하였습니다.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5f6243c3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5f6243c3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국내 교통약자의 수는 약 30%로 3-4명 중의 1명이 교통약자입니다.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2018년( 한국 장애인 개발원의 )장애인 편의시설 전수조사에 따르면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주출입구 높이 차이제거가 되지 않은 장소가 약 28%인 것을 확인하실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많은 건물들에서 휠체어 진입이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익숙하게 가는 빵집, 편의점, 커피전문점 역시 그런 것을 확인하실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실제로 자주 가는 빵집, 편의점, 커피 전문점 역시 그러한 것을 쉽게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1998년부터 시행된 장애인·노인·임산부 등의 편의증진보장에 관한 법률에 따른 경사로 설치 대상 건물이 아니다. 장애인차별금지법 역시 2009년 이후에 신·증·개축된 건축물만 대상으로 한.</a:t>
            </a:r>
            <a:endParaRPr sz="9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원문보기: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5f6243c3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5f6243c3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이와 같은 배경을 바탕으로 cnn을 사용해 건물 입구의 휠체어 접근 여부를 판별하는 시스템을 구현하는 것을 목표로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프로젝트를 통해 교통약자의 편의증진과, 시간적 비용이 감소하는 것을 기대하고 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5f6243c3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5f6243c3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주로 Keras 라이브러리를 사용하여 모델 학습 및 구현을 진행하였습니다.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85f6243c3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85f6243c3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전체적인 시스템의 구조도를 그려보았습니다.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사용자는 어플리케이션을 통해 원하는 장소의 배리어프리 여부를 확인가능합니다.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85f6243c3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85f6243c3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</a:t>
            </a:r>
            <a:r>
              <a:rPr lang="ko"/>
              <a:t>가 개발한 내용을 크게 4가지로 나누어 설명하겠습니다.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5f6243c3_1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5f6243c3_1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배리어프리로 라벨링된 데이터셋을 구하는 것은 매우 어려웠습니다.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</a:t>
            </a:r>
            <a:r>
              <a:rPr lang="ko"/>
              <a:t>저희는 직접 데이터를 수집해서 라벨링하였습니다.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크게 휠체어 접근 가능, 불가능 2가지 class로 분류를 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binary classification문제로 학습하였습니다.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8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8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8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8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8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8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8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8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8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8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0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20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0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20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20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1" name="Google Shape;91;p20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20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1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21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21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27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8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8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28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8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28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p28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8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8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8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8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8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30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0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30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30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2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32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32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32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3" name="Google Shape;153;p33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3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4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35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6" name="Google Shape;166;p36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9.gif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6.png"/><Relationship Id="rId13" Type="http://schemas.openxmlformats.org/officeDocument/2006/relationships/image" Target="../media/image3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575" y="0"/>
            <a:ext cx="7794825" cy="52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8"/>
          <p:cNvSpPr/>
          <p:nvPr/>
        </p:nvSpPr>
        <p:spPr>
          <a:xfrm>
            <a:off x="-77000" y="-66675"/>
            <a:ext cx="10048500" cy="5273700"/>
          </a:xfrm>
          <a:prstGeom prst="rect">
            <a:avLst/>
          </a:prstGeom>
          <a:solidFill>
            <a:srgbClr val="A9B9D3">
              <a:alpha val="39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8"/>
          <p:cNvSpPr txBox="1"/>
          <p:nvPr>
            <p:ph idx="1" type="subTitle"/>
          </p:nvPr>
        </p:nvSpPr>
        <p:spPr>
          <a:xfrm>
            <a:off x="1039575" y="3369100"/>
            <a:ext cx="32532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8조</a:t>
            </a:r>
            <a:endParaRPr sz="180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남연우  왕현정  나병호</a:t>
            </a:r>
            <a:endParaRPr sz="180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179" name="Google Shape;179;p38"/>
          <p:cNvSpPr txBox="1"/>
          <p:nvPr>
            <p:ph type="ctrTitle"/>
          </p:nvPr>
        </p:nvSpPr>
        <p:spPr>
          <a:xfrm>
            <a:off x="1039575" y="1388400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>
                <a:solidFill>
                  <a:schemeClr val="lt1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배리어프리 입구 식별기</a:t>
            </a:r>
            <a:endParaRPr b="0">
              <a:solidFill>
                <a:schemeClr val="lt1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180" name="Google Shape;180;p38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612" y="876987"/>
            <a:ext cx="1943200" cy="1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171" y="876997"/>
            <a:ext cx="1943200" cy="190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612" y="2969699"/>
            <a:ext cx="1943200" cy="190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163" y="2969723"/>
            <a:ext cx="1943200" cy="190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 rotWithShape="1">
          <a:blip r:embed="rId7">
            <a:alphaModFix/>
          </a:blip>
          <a:srcRect b="24299" l="10356" r="8730" t="5431"/>
          <a:stretch/>
        </p:blipFill>
        <p:spPr>
          <a:xfrm>
            <a:off x="553650" y="1815900"/>
            <a:ext cx="2148775" cy="22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 rot="-2040438">
            <a:off x="1914895" y="1514165"/>
            <a:ext cx="856609" cy="47177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4086725" y="14938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Original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6931975" y="14517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Noise </a:t>
            </a: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Blending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4086725" y="370447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Noise Erasing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0" name="Google Shape;360;p47"/>
          <p:cNvSpPr txBox="1"/>
          <p:nvPr/>
        </p:nvSpPr>
        <p:spPr>
          <a:xfrm>
            <a:off x="6856563" y="3624063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Black Box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61" name="Google Shape;361;p47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</a:t>
            </a: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Image Augmentation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 rotWithShape="1">
          <a:blip r:embed="rId3">
            <a:alphaModFix/>
          </a:blip>
          <a:srcRect b="25000" l="10089" r="19990" t="13875"/>
          <a:stretch/>
        </p:blipFill>
        <p:spPr>
          <a:xfrm>
            <a:off x="7094838" y="1594388"/>
            <a:ext cx="1939775" cy="19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 rotWithShape="1">
          <a:blip r:embed="rId4">
            <a:alphaModFix/>
          </a:blip>
          <a:srcRect b="24950" l="9494" r="15509" t="12565"/>
          <a:stretch/>
        </p:blipFill>
        <p:spPr>
          <a:xfrm>
            <a:off x="5087913" y="1594400"/>
            <a:ext cx="1939775" cy="19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 rotWithShape="1">
          <a:blip r:embed="rId5">
            <a:alphaModFix/>
          </a:blip>
          <a:srcRect b="25713" l="10703" r="12237" t="10482"/>
          <a:stretch/>
        </p:blipFill>
        <p:spPr>
          <a:xfrm>
            <a:off x="3080988" y="1594550"/>
            <a:ext cx="1939775" cy="19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 rotWithShape="1">
          <a:blip r:embed="rId6">
            <a:alphaModFix/>
          </a:blip>
          <a:srcRect b="25554" l="5367" r="36285" t="13354"/>
          <a:stretch/>
        </p:blipFill>
        <p:spPr>
          <a:xfrm>
            <a:off x="1074063" y="1594550"/>
            <a:ext cx="1939775" cy="1939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0" name="Google Shape;370;p48"/>
          <p:cNvGraphicFramePr/>
          <p:nvPr/>
        </p:nvGraphicFramePr>
        <p:xfrm>
          <a:off x="139050" y="39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071925"/>
                <a:gridCol w="2006925"/>
                <a:gridCol w="1939775"/>
                <a:gridCol w="2006925"/>
                <a:gridCol w="1840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No Noise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Noise Blending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Noise Erasing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Black Box</a:t>
                      </a:r>
                      <a:endParaRPr b="1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정답여부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2% (틀림)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97% (맞음)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92% (맞음)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100%(맞음)</a:t>
                      </a:r>
                      <a:endParaRPr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1" name="Google Shape;37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0088" y="370325"/>
            <a:ext cx="1776225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338" y="370350"/>
            <a:ext cx="1776225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6613" y="370350"/>
            <a:ext cx="1776225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5842" y="370355"/>
            <a:ext cx="1776213" cy="5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/>
          <p:nvPr/>
        </p:nvSpPr>
        <p:spPr>
          <a:xfrm>
            <a:off x="1875063" y="1080688"/>
            <a:ext cx="3378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/>
        </p:nvSpPr>
        <p:spPr>
          <a:xfrm>
            <a:off x="1224200" y="37082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No Noise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3218450" y="370825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Blending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5197525" y="3705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Noise Erasing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7244963" y="370500"/>
            <a:ext cx="163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Black Box</a:t>
            </a:r>
            <a:endParaRPr b="1" sz="18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80" name="Google Shape;380;p48"/>
          <p:cNvSpPr/>
          <p:nvPr/>
        </p:nvSpPr>
        <p:spPr>
          <a:xfrm>
            <a:off x="3881975" y="1080688"/>
            <a:ext cx="3378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5848375" y="1080688"/>
            <a:ext cx="3378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7895813" y="1080688"/>
            <a:ext cx="337800" cy="40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/>
          <p:nvPr/>
        </p:nvSpPr>
        <p:spPr>
          <a:xfrm>
            <a:off x="2715053" y="2510026"/>
            <a:ext cx="375300" cy="207300"/>
          </a:xfrm>
          <a:prstGeom prst="rightArrow">
            <a:avLst>
              <a:gd fmla="val 50000" name="adj1"/>
              <a:gd fmla="val 70997" name="adj2"/>
            </a:avLst>
          </a:prstGeom>
          <a:solidFill>
            <a:srgbClr val="0E2A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/>
          <p:nvPr/>
        </p:nvSpPr>
        <p:spPr>
          <a:xfrm>
            <a:off x="3282750" y="410713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Basic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Aug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389" name="Google Shape;389;p49"/>
          <p:cNvSpPr/>
          <p:nvPr/>
        </p:nvSpPr>
        <p:spPr>
          <a:xfrm>
            <a:off x="3282750" y="1190738"/>
            <a:ext cx="1450200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Noise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Blend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7696450" y="1417125"/>
            <a:ext cx="11775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Inaccessible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50" y="1832475"/>
            <a:ext cx="1642100" cy="16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050" y="1832476"/>
            <a:ext cx="1642112" cy="162770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/>
          <p:nvPr/>
        </p:nvSpPr>
        <p:spPr>
          <a:xfrm>
            <a:off x="4925353" y="2510014"/>
            <a:ext cx="375300" cy="207300"/>
          </a:xfrm>
          <a:prstGeom prst="rightArrow">
            <a:avLst>
              <a:gd fmla="val 50000" name="adj1"/>
              <a:gd fmla="val 70997" name="adj2"/>
            </a:avLst>
          </a:prstGeom>
          <a:solidFill>
            <a:srgbClr val="0E2A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9"/>
          <p:cNvSpPr/>
          <p:nvPr/>
        </p:nvSpPr>
        <p:spPr>
          <a:xfrm rot="2408047">
            <a:off x="7312230" y="3733023"/>
            <a:ext cx="375129" cy="206961"/>
          </a:xfrm>
          <a:prstGeom prst="rightArrow">
            <a:avLst>
              <a:gd fmla="val 50000" name="adj1"/>
              <a:gd fmla="val 70997" name="adj2"/>
            </a:avLst>
          </a:prstGeom>
          <a:solidFill>
            <a:srgbClr val="0E2A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9"/>
          <p:cNvSpPr txBox="1"/>
          <p:nvPr/>
        </p:nvSpPr>
        <p:spPr>
          <a:xfrm>
            <a:off x="7634500" y="4277525"/>
            <a:ext cx="1301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Accessible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6" name="Google Shape;396;p49"/>
          <p:cNvSpPr/>
          <p:nvPr/>
        </p:nvSpPr>
        <p:spPr>
          <a:xfrm rot="-2343631">
            <a:off x="7312231" y="1530340"/>
            <a:ext cx="375154" cy="207092"/>
          </a:xfrm>
          <a:prstGeom prst="rightArrow">
            <a:avLst>
              <a:gd fmla="val 50000" name="adj1"/>
              <a:gd fmla="val 70997" name="adj2"/>
            </a:avLst>
          </a:prstGeom>
          <a:solidFill>
            <a:srgbClr val="0E2A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3282750" y="2067663"/>
            <a:ext cx="1450200" cy="10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Catamaran SemiBold"/>
                <a:ea typeface="Catamaran SemiBold"/>
                <a:cs typeface="Catamaran SemiBold"/>
                <a:sym typeface="Catamaran SemiBold"/>
              </a:rPr>
              <a:t>Densenet</a:t>
            </a:r>
            <a:endParaRPr sz="1700"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Catamaran SemiBold"/>
                <a:ea typeface="Catamaran SemiBold"/>
                <a:cs typeface="Catamaran SemiBold"/>
                <a:sym typeface="Catamaran SemiBold"/>
              </a:rPr>
              <a:t>201</a:t>
            </a:r>
            <a:endParaRPr sz="17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3282750" y="3228088"/>
            <a:ext cx="1450200" cy="8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GAP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3282750" y="4105013"/>
            <a:ext cx="1450200" cy="7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tamaran SemiBold"/>
                <a:ea typeface="Catamaran SemiBold"/>
                <a:cs typeface="Catamaran SemiBold"/>
                <a:sym typeface="Catamaran SemiBold"/>
              </a:rPr>
              <a:t>SoftMax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grpSp>
        <p:nvGrpSpPr>
          <p:cNvPr id="400" name="Google Shape;400;p49"/>
          <p:cNvGrpSpPr/>
          <p:nvPr/>
        </p:nvGrpSpPr>
        <p:grpSpPr>
          <a:xfrm>
            <a:off x="7880952" y="3638353"/>
            <a:ext cx="808493" cy="602981"/>
            <a:chOff x="5216456" y="3725484"/>
            <a:chExt cx="356196" cy="265631"/>
          </a:xfrm>
        </p:grpSpPr>
        <p:sp>
          <p:nvSpPr>
            <p:cNvPr id="401" name="Google Shape;401;p4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49"/>
          <p:cNvGrpSpPr/>
          <p:nvPr/>
        </p:nvGrpSpPr>
        <p:grpSpPr>
          <a:xfrm>
            <a:off x="7984759" y="814161"/>
            <a:ext cx="600890" cy="602960"/>
            <a:chOff x="5779408" y="3699191"/>
            <a:chExt cx="317645" cy="318757"/>
          </a:xfrm>
        </p:grpSpPr>
        <p:sp>
          <p:nvSpPr>
            <p:cNvPr id="404" name="Google Shape;404;p49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49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최종 모델 구조</a:t>
            </a:r>
            <a:endParaRPr b="1" sz="24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7692991" y="715313"/>
            <a:ext cx="1177500" cy="1092000"/>
          </a:xfrm>
          <a:prstGeom prst="rect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50"/>
          <p:cNvGraphicFramePr/>
          <p:nvPr/>
        </p:nvGraphicFramePr>
        <p:xfrm>
          <a:off x="952500" y="76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2375675"/>
                <a:gridCol w="4863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Input Size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299, 299, 3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Data Split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Train : Valid : Test = 7.2 : 1.8 : 1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Validation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5-Fold Cross Validation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Augmentation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Flip, Rotation, Brightness, Width shift, Noise Blending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Optimizer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Adam (learning rate = 0.001)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Epoch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30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Transfer Learning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DenseNet201 - Full Layer Training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Classifier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GAP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3" name="Google Shape;413;p50"/>
          <p:cNvGraphicFramePr/>
          <p:nvPr/>
        </p:nvGraphicFramePr>
        <p:xfrm>
          <a:off x="952538" y="41051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1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Accuracy</a:t>
                      </a:r>
                      <a:endParaRPr sz="160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Precision</a:t>
                      </a:r>
                      <a:endParaRPr sz="160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Recall</a:t>
                      </a:r>
                      <a:endParaRPr sz="160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F1-Score</a:t>
                      </a:r>
                      <a:endParaRPr sz="1600"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92.3%</a:t>
                      </a:r>
                      <a:endParaRPr sz="160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0.915</a:t>
                      </a:r>
                      <a:endParaRPr sz="160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0.956</a:t>
                      </a:r>
                      <a:endParaRPr sz="160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0.935</a:t>
                      </a:r>
                      <a:endParaRPr sz="1600"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4" name="Google Shape;414;p50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최종 모델 구조 </a:t>
            </a: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(Specification)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/>
        </p:nvSpPr>
        <p:spPr>
          <a:xfrm>
            <a:off x="975375" y="927000"/>
            <a:ext cx="6345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Python Flask 프레임워크를 사용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975375" y="1378800"/>
            <a:ext cx="6345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서버는 모델(h5)을 메모리에 로드한 상태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975375" y="1830600"/>
            <a:ext cx="6345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 Medium"/>
                <a:ea typeface="Gothic A1 Medium"/>
                <a:cs typeface="Gothic A1 Medium"/>
                <a:sym typeface="Gothic A1 Medium"/>
              </a:rPr>
              <a:t>클라이언트가 바이너리 포맷 이미지를 JSON으로 요청하면 서버는 결과 전달</a:t>
            </a:r>
            <a:endParaRPr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422" name="Google Shape;422;p51"/>
          <p:cNvPicPr preferRelativeResize="0"/>
          <p:nvPr/>
        </p:nvPicPr>
        <p:blipFill rotWithShape="1">
          <a:blip r:embed="rId3">
            <a:alphaModFix/>
          </a:blip>
          <a:srcRect b="8195" l="27934" r="27801" t="8685"/>
          <a:stretch/>
        </p:blipFill>
        <p:spPr>
          <a:xfrm>
            <a:off x="1260925" y="2729100"/>
            <a:ext cx="790025" cy="14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/>
          <p:nvPr/>
        </p:nvSpPr>
        <p:spPr>
          <a:xfrm>
            <a:off x="3770250" y="3123125"/>
            <a:ext cx="1603500" cy="9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API</a:t>
            </a:r>
            <a:endParaRPr sz="1700">
              <a:solidFill>
                <a:srgbClr val="FFFFFF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975387" y="4185350"/>
            <a:ext cx="13611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Catamaran Medium"/>
                <a:ea typeface="Catamaran Medium"/>
                <a:cs typeface="Catamaran Medium"/>
                <a:sym typeface="Catamaran Medium"/>
              </a:rPr>
              <a:t>Application</a:t>
            </a:r>
            <a:br>
              <a:rPr lang="ko" sz="1700">
                <a:latin typeface="Catamaran Medium"/>
                <a:ea typeface="Catamaran Medium"/>
                <a:cs typeface="Catamaran Medium"/>
                <a:sym typeface="Catamaran Medium"/>
              </a:rPr>
            </a:br>
            <a:r>
              <a:rPr lang="ko" sz="1700">
                <a:latin typeface="Catamaran Medium"/>
                <a:ea typeface="Catamaran Medium"/>
                <a:cs typeface="Catamaran Medium"/>
                <a:sym typeface="Catamaran Medium"/>
              </a:rPr>
              <a:t>(Client)</a:t>
            </a:r>
            <a:endParaRPr sz="17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25" name="Google Shape;425;p51"/>
          <p:cNvSpPr/>
          <p:nvPr/>
        </p:nvSpPr>
        <p:spPr>
          <a:xfrm>
            <a:off x="7093050" y="3123125"/>
            <a:ext cx="849300" cy="9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Model</a:t>
            </a:r>
            <a:endParaRPr sz="1700">
              <a:solidFill>
                <a:srgbClr val="FFFFFF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cxnSp>
        <p:nvCxnSpPr>
          <p:cNvPr id="426" name="Google Shape;426;p51"/>
          <p:cNvCxnSpPr>
            <a:stCxn id="422" idx="3"/>
          </p:cNvCxnSpPr>
          <p:nvPr/>
        </p:nvCxnSpPr>
        <p:spPr>
          <a:xfrm>
            <a:off x="2050950" y="3457225"/>
            <a:ext cx="171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51"/>
          <p:cNvCxnSpPr/>
          <p:nvPr/>
        </p:nvCxnSpPr>
        <p:spPr>
          <a:xfrm rot="10800000">
            <a:off x="2059200" y="3739675"/>
            <a:ext cx="17145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8" name="Google Shape;428;p51"/>
          <p:cNvSpPr txBox="1"/>
          <p:nvPr/>
        </p:nvSpPr>
        <p:spPr>
          <a:xfrm>
            <a:off x="2381088" y="2892325"/>
            <a:ext cx="105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Light"/>
                <a:ea typeface="Catamaran Light"/>
                <a:cs typeface="Catamaran Light"/>
                <a:sym typeface="Catamaran Light"/>
              </a:rPr>
              <a:t>POST /predict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5703888" y="2892325"/>
            <a:ext cx="105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Light"/>
                <a:ea typeface="Catamaran Light"/>
                <a:cs typeface="Catamaran Light"/>
                <a:sym typeface="Catamaran Light"/>
              </a:rPr>
              <a:t>Predict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5703888" y="3739675"/>
            <a:ext cx="105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Light"/>
                <a:ea typeface="Catamaran Light"/>
                <a:cs typeface="Catamaran Light"/>
                <a:sym typeface="Catamaran Light"/>
              </a:rPr>
              <a:t>Probability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2381088" y="3739675"/>
            <a:ext cx="1059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Light"/>
                <a:ea typeface="Catamaran Light"/>
                <a:cs typeface="Catamaran Light"/>
                <a:sym typeface="Catamaran Light"/>
              </a:rPr>
              <a:t>JSON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Light"/>
                <a:ea typeface="Catamaran Light"/>
                <a:cs typeface="Catamaran Light"/>
                <a:sym typeface="Catamaran Light"/>
              </a:rPr>
              <a:t>{ … }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432" name="Google Shape;432;p51"/>
          <p:cNvCxnSpPr/>
          <p:nvPr/>
        </p:nvCxnSpPr>
        <p:spPr>
          <a:xfrm>
            <a:off x="5373750" y="3457225"/>
            <a:ext cx="171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3" name="Google Shape;433;p51"/>
          <p:cNvCxnSpPr/>
          <p:nvPr/>
        </p:nvCxnSpPr>
        <p:spPr>
          <a:xfrm rot="10800000">
            <a:off x="5382000" y="3739675"/>
            <a:ext cx="17145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4" name="Google Shape;434;p51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</a:t>
            </a: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Server(REST API)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b="0" l="0" r="0" t="4625"/>
          <a:stretch/>
        </p:blipFill>
        <p:spPr>
          <a:xfrm>
            <a:off x="2851900" y="962650"/>
            <a:ext cx="1790500" cy="36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/>
          <p:nvPr/>
        </p:nvSpPr>
        <p:spPr>
          <a:xfrm>
            <a:off x="541438" y="2272925"/>
            <a:ext cx="1665300" cy="897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갤러리에서 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사진 업로드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1" name="Google Shape;441;p52"/>
          <p:cNvSpPr/>
          <p:nvPr/>
        </p:nvSpPr>
        <p:spPr>
          <a:xfrm>
            <a:off x="541438" y="914388"/>
            <a:ext cx="1665300" cy="897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가게 상호 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or 주소 검색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541413" y="3523850"/>
            <a:ext cx="1665300" cy="897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Rest API 사용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서버 통신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3" name="Google Shape;443;p52"/>
          <p:cNvSpPr/>
          <p:nvPr/>
        </p:nvSpPr>
        <p:spPr>
          <a:xfrm>
            <a:off x="7089688" y="2219125"/>
            <a:ext cx="1665300" cy="897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thic A1"/>
                <a:ea typeface="Gothic A1"/>
                <a:cs typeface="Gothic A1"/>
                <a:sym typeface="Gothic A1"/>
              </a:rPr>
              <a:t>지도에 마커 등록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444" name="Google Shape;444;p52"/>
          <p:cNvCxnSpPr>
            <a:stCxn id="440" idx="3"/>
          </p:cNvCxnSpPr>
          <p:nvPr/>
        </p:nvCxnSpPr>
        <p:spPr>
          <a:xfrm flipH="1" rot="10800000">
            <a:off x="2206738" y="2053175"/>
            <a:ext cx="884700" cy="66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2"/>
          <p:cNvCxnSpPr>
            <a:stCxn id="441" idx="3"/>
          </p:cNvCxnSpPr>
          <p:nvPr/>
        </p:nvCxnSpPr>
        <p:spPr>
          <a:xfrm>
            <a:off x="2206738" y="1363038"/>
            <a:ext cx="1773300" cy="277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" name="Google Shape;446;p52"/>
          <p:cNvPicPr preferRelativeResize="0"/>
          <p:nvPr/>
        </p:nvPicPr>
        <p:blipFill rotWithShape="1">
          <a:blip r:embed="rId4">
            <a:alphaModFix/>
          </a:blip>
          <a:srcRect b="0" l="0" r="0" t="4625"/>
          <a:stretch/>
        </p:blipFill>
        <p:spPr>
          <a:xfrm>
            <a:off x="4642413" y="962650"/>
            <a:ext cx="1790500" cy="3602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2"/>
          <p:cNvCxnSpPr>
            <a:stCxn id="442" idx="3"/>
          </p:cNvCxnSpPr>
          <p:nvPr/>
        </p:nvCxnSpPr>
        <p:spPr>
          <a:xfrm flipH="1" rot="10800000">
            <a:off x="2206713" y="2366000"/>
            <a:ext cx="922200" cy="160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52"/>
          <p:cNvCxnSpPr>
            <a:stCxn id="443" idx="1"/>
          </p:cNvCxnSpPr>
          <p:nvPr/>
        </p:nvCxnSpPr>
        <p:spPr>
          <a:xfrm flipH="1">
            <a:off x="6057388" y="2667775"/>
            <a:ext cx="1032300" cy="374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52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</a:t>
            </a: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Android Application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/>
          <p:nvPr/>
        </p:nvSpPr>
        <p:spPr>
          <a:xfrm>
            <a:off x="-268341" y="1150425"/>
            <a:ext cx="9561900" cy="36882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/>
          <p:nvPr/>
        </p:nvSpPr>
        <p:spPr>
          <a:xfrm>
            <a:off x="7687209" y="1628700"/>
            <a:ext cx="1453800" cy="32100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3"/>
          <p:cNvSpPr/>
          <p:nvPr/>
        </p:nvSpPr>
        <p:spPr>
          <a:xfrm>
            <a:off x="7687259" y="1628700"/>
            <a:ext cx="1453800" cy="32100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-2991" y="1150500"/>
            <a:ext cx="9144000" cy="36882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3"/>
          <p:cNvSpPr/>
          <p:nvPr/>
        </p:nvSpPr>
        <p:spPr>
          <a:xfrm>
            <a:off x="-2991" y="1150500"/>
            <a:ext cx="9144000" cy="4782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"/>
          <p:cNvSpPr/>
          <p:nvPr/>
        </p:nvSpPr>
        <p:spPr>
          <a:xfrm>
            <a:off x="-2991" y="1150500"/>
            <a:ext cx="1620000" cy="36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0" name="Google Shape;460;p53"/>
          <p:cNvGraphicFramePr/>
          <p:nvPr/>
        </p:nvGraphicFramePr>
        <p:xfrm>
          <a:off x="143684" y="119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473325"/>
                <a:gridCol w="1214050"/>
                <a:gridCol w="1214050"/>
                <a:gridCol w="1214050"/>
                <a:gridCol w="1214050"/>
                <a:gridCol w="1214050"/>
                <a:gridCol w="1214050"/>
              </a:tblGrid>
              <a:tr h="465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Fold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1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2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3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4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5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Average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Pixel Level</a:t>
                      </a:r>
                      <a:endParaRPr b="1" sz="150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0.90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0.87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7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Black Box</a:t>
                      </a:r>
                      <a:endParaRPr b="1" sz="150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0.91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0.90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0.86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0.89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0.89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6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Noise Blending</a:t>
                      </a:r>
                      <a:endParaRPr b="1" sz="150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0.91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0.90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0.92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0.90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Original</a:t>
                      </a:r>
                      <a:endParaRPr b="1" sz="150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0.87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0.88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0.85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0.87</a:t>
                      </a:r>
                      <a:endParaRPr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0.87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1" name="Google Shape;461;p53"/>
          <p:cNvSpPr/>
          <p:nvPr/>
        </p:nvSpPr>
        <p:spPr>
          <a:xfrm>
            <a:off x="48034" y="3351050"/>
            <a:ext cx="9036600" cy="599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2" name="Google Shape;462;p53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04. 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b="1" sz="3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63" name="Google Shape;463;p53"/>
          <p:cNvSpPr txBox="1"/>
          <p:nvPr>
            <p:ph idx="4294967295" type="title"/>
          </p:nvPr>
        </p:nvSpPr>
        <p:spPr>
          <a:xfrm>
            <a:off x="311700" y="57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Test Accuracy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/>
          <p:nvPr/>
        </p:nvSpPr>
        <p:spPr>
          <a:xfrm>
            <a:off x="-255450" y="761775"/>
            <a:ext cx="9561900" cy="16932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/>
          <p:nvPr/>
        </p:nvSpPr>
        <p:spPr>
          <a:xfrm>
            <a:off x="-25" y="761800"/>
            <a:ext cx="9144000" cy="16932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4"/>
          <p:cNvSpPr txBox="1"/>
          <p:nvPr/>
        </p:nvSpPr>
        <p:spPr>
          <a:xfrm>
            <a:off x="3706800" y="2530300"/>
            <a:ext cx="1730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Catamaran"/>
                <a:ea typeface="Catamaran"/>
                <a:cs typeface="Catamaran"/>
                <a:sym typeface="Catamaran"/>
              </a:rPr>
              <a:t>Confusion Matrix</a:t>
            </a:r>
            <a:endParaRPr b="1" sz="1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71" name="Google Shape;471;p54"/>
          <p:cNvSpPr/>
          <p:nvPr/>
        </p:nvSpPr>
        <p:spPr>
          <a:xfrm>
            <a:off x="7545325" y="1608400"/>
            <a:ext cx="1598700" cy="8466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4"/>
          <p:cNvSpPr/>
          <p:nvPr/>
        </p:nvSpPr>
        <p:spPr>
          <a:xfrm>
            <a:off x="7545325" y="1608400"/>
            <a:ext cx="1598700" cy="8466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4"/>
          <p:cNvSpPr/>
          <p:nvPr/>
        </p:nvSpPr>
        <p:spPr>
          <a:xfrm>
            <a:off x="-25" y="761802"/>
            <a:ext cx="9144000" cy="846600"/>
          </a:xfrm>
          <a:prstGeom prst="rect">
            <a:avLst/>
          </a:prstGeom>
          <a:solidFill>
            <a:schemeClr val="accent1">
              <a:alpha val="491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4"/>
          <p:cNvSpPr/>
          <p:nvPr/>
        </p:nvSpPr>
        <p:spPr>
          <a:xfrm>
            <a:off x="-25" y="761775"/>
            <a:ext cx="1620000" cy="16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5" name="Google Shape;475;p54"/>
          <p:cNvGraphicFramePr/>
          <p:nvPr/>
        </p:nvGraphicFramePr>
        <p:xfrm>
          <a:off x="24463" y="76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595525"/>
                <a:gridCol w="1481300"/>
                <a:gridCol w="1481300"/>
                <a:gridCol w="1481300"/>
                <a:gridCol w="1481300"/>
                <a:gridCol w="1481300"/>
              </a:tblGrid>
              <a:tr h="82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사용 모델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VGG19</a:t>
                      </a:r>
                      <a:endParaRPr b="1" sz="15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DenseNet201</a:t>
                      </a:r>
                      <a:b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</a:br>
                      <a:r>
                        <a:rPr b="1" lang="ko" sz="12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RN + FL</a:t>
                      </a:r>
                      <a:endParaRPr b="1" sz="12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DenseNet201</a:t>
                      </a:r>
                      <a:b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</a:br>
                      <a:r>
                        <a:rPr b="1" lang="ko" sz="12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RN</a:t>
                      </a:r>
                      <a:endParaRPr b="1" sz="12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DenseNet201</a:t>
                      </a:r>
                      <a:br>
                        <a:rPr b="1" lang="ko" sz="15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</a:br>
                      <a:r>
                        <a:rPr b="1" lang="ko" sz="12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FL</a:t>
                      </a:r>
                      <a:endParaRPr b="1" sz="12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Average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4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lt1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Accuracy</a:t>
                      </a:r>
                      <a:endParaRPr b="1" sz="1500">
                        <a:solidFill>
                          <a:schemeClr val="lt1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81%</a:t>
                      </a:r>
                      <a:endParaRPr sz="15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92%</a:t>
                      </a:r>
                      <a:endParaRPr sz="15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87%</a:t>
                      </a:r>
                      <a:endParaRPr sz="15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87%</a:t>
                      </a:r>
                      <a:endParaRPr sz="15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700">
                          <a:solidFill>
                            <a:srgbClr val="FFFFFF"/>
                          </a:solidFill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94%</a:t>
                      </a:r>
                      <a:endParaRPr b="1" sz="1700">
                        <a:solidFill>
                          <a:srgbClr val="FFFFFF"/>
                        </a:solidFill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6" name="Google Shape;476;p54"/>
          <p:cNvGraphicFramePr/>
          <p:nvPr/>
        </p:nvGraphicFramePr>
        <p:xfrm>
          <a:off x="3332550" y="33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239450"/>
                <a:gridCol w="1239450"/>
              </a:tblGrid>
              <a:tr h="80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126</a:t>
                      </a:r>
                      <a:endParaRPr sz="18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9</a:t>
                      </a:r>
                      <a:endParaRPr sz="18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80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6</a:t>
                      </a:r>
                      <a:endParaRPr sz="18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solidFill>
                            <a:srgbClr val="FFFFFF"/>
                          </a:solidFill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92</a:t>
                      </a:r>
                      <a:endParaRPr sz="1800">
                        <a:solidFill>
                          <a:srgbClr val="FFFFFF"/>
                        </a:solidFill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83B5"/>
                    </a:solidFill>
                  </a:tcPr>
                </a:tc>
              </a:tr>
            </a:tbl>
          </a:graphicData>
        </a:graphic>
      </p:graphicFrame>
      <p:sp>
        <p:nvSpPr>
          <p:cNvPr id="477" name="Google Shape;477;p54"/>
          <p:cNvSpPr txBox="1"/>
          <p:nvPr/>
        </p:nvSpPr>
        <p:spPr>
          <a:xfrm>
            <a:off x="3706800" y="2817104"/>
            <a:ext cx="1730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Medium"/>
                <a:ea typeface="Catamaran Medium"/>
                <a:cs typeface="Catamaran Medium"/>
                <a:sym typeface="Catamaran Medium"/>
              </a:rPr>
              <a:t>Predicted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78" name="Google Shape;478;p54"/>
          <p:cNvSpPr txBox="1"/>
          <p:nvPr/>
        </p:nvSpPr>
        <p:spPr>
          <a:xfrm rot="-5400000">
            <a:off x="2547540" y="3930300"/>
            <a:ext cx="94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tamaran Medium"/>
                <a:ea typeface="Catamaran Medium"/>
                <a:cs typeface="Catamaran Medium"/>
                <a:sym typeface="Catamaran Medium"/>
              </a:rPr>
              <a:t>Actual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3404250" y="3027225"/>
            <a:ext cx="1075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tamaran Medium"/>
                <a:ea typeface="Catamaran Medium"/>
                <a:cs typeface="Catamaran Medium"/>
                <a:sym typeface="Catamaran Medium"/>
              </a:rPr>
              <a:t>accessible</a:t>
            </a:r>
            <a:endParaRPr sz="12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4639700" y="3027225"/>
            <a:ext cx="1075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tamaran Medium"/>
                <a:ea typeface="Catamaran Medium"/>
                <a:cs typeface="Catamaran Medium"/>
                <a:sym typeface="Catamaran Medium"/>
              </a:rPr>
              <a:t>in</a:t>
            </a:r>
            <a:r>
              <a:rPr lang="ko" sz="1200">
                <a:latin typeface="Catamaran Medium"/>
                <a:ea typeface="Catamaran Medium"/>
                <a:cs typeface="Catamaran Medium"/>
                <a:sym typeface="Catamaran Medium"/>
              </a:rPr>
              <a:t>accessible</a:t>
            </a:r>
            <a:endParaRPr sz="12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81" name="Google Shape;481;p54"/>
          <p:cNvSpPr txBox="1"/>
          <p:nvPr/>
        </p:nvSpPr>
        <p:spPr>
          <a:xfrm rot="-5400000">
            <a:off x="2638050" y="3570066"/>
            <a:ext cx="1075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tamaran Medium"/>
                <a:ea typeface="Catamaran Medium"/>
                <a:cs typeface="Catamaran Medium"/>
                <a:sym typeface="Catamaran Medium"/>
              </a:rPr>
              <a:t>accessible</a:t>
            </a:r>
            <a:endParaRPr sz="12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82" name="Google Shape;482;p54"/>
          <p:cNvSpPr txBox="1"/>
          <p:nvPr/>
        </p:nvSpPr>
        <p:spPr>
          <a:xfrm rot="-5400000">
            <a:off x="2638050" y="4372800"/>
            <a:ext cx="1075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atamaran Medium"/>
                <a:ea typeface="Catamaran Medium"/>
                <a:cs typeface="Catamaran Medium"/>
                <a:sym typeface="Catamaran Medium"/>
              </a:rPr>
              <a:t>inaccessible</a:t>
            </a:r>
            <a:endParaRPr sz="12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83" name="Google Shape;483;p54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400">
                <a:solidFill>
                  <a:srgbClr val="434343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Average Ensemble</a:t>
            </a:r>
            <a:endParaRPr b="0" sz="2400">
              <a:solidFill>
                <a:srgbClr val="434343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7545325" y="1608400"/>
            <a:ext cx="1598700" cy="846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/>
          <p:nvPr/>
        </p:nvSpPr>
        <p:spPr>
          <a:xfrm rot="5400000">
            <a:off x="3500704" y="-508300"/>
            <a:ext cx="4254000" cy="70494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5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1225" y="1048450"/>
            <a:ext cx="6622776" cy="4095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1" name="Google Shape;491;p55"/>
          <p:cNvSpPr/>
          <p:nvPr/>
        </p:nvSpPr>
        <p:spPr>
          <a:xfrm>
            <a:off x="6555979" y="1190126"/>
            <a:ext cx="663300" cy="4875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Gothic A1"/>
                <a:ea typeface="Gothic A1"/>
                <a:cs typeface="Gothic A1"/>
                <a:sym typeface="Gothic A1"/>
              </a:rPr>
              <a:t>Kfold</a:t>
            </a:r>
            <a:endParaRPr b="1" sz="11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Gothic A1"/>
                <a:ea typeface="Gothic A1"/>
                <a:cs typeface="Gothic A1"/>
                <a:sym typeface="Gothic A1"/>
              </a:rPr>
              <a:t>CV</a:t>
            </a:r>
            <a:endParaRPr b="1" sz="1100"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492" name="Google Shape;492;p55"/>
          <p:cNvCxnSpPr>
            <a:stCxn id="491" idx="1"/>
          </p:cNvCxnSpPr>
          <p:nvPr/>
        </p:nvCxnSpPr>
        <p:spPr>
          <a:xfrm flipH="1">
            <a:off x="6881329" y="1677626"/>
            <a:ext cx="630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5"/>
          <p:cNvSpPr/>
          <p:nvPr/>
        </p:nvSpPr>
        <p:spPr>
          <a:xfrm>
            <a:off x="8188213" y="1073675"/>
            <a:ext cx="930600" cy="4875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Gothic A1"/>
                <a:ea typeface="Gothic A1"/>
                <a:cs typeface="Gothic A1"/>
                <a:sym typeface="Gothic A1"/>
              </a:rPr>
              <a:t>Ensemble</a:t>
            </a:r>
            <a:endParaRPr b="1" sz="11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94" name="Google Shape;494;p55"/>
          <p:cNvSpPr/>
          <p:nvPr/>
        </p:nvSpPr>
        <p:spPr>
          <a:xfrm>
            <a:off x="1850963" y="3690500"/>
            <a:ext cx="487500" cy="15291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Weekly Progress</a:t>
            </a:r>
            <a:endParaRPr sz="24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496" name="Google Shape;496;p55"/>
          <p:cNvCxnSpPr>
            <a:stCxn id="493" idx="1"/>
          </p:cNvCxnSpPr>
          <p:nvPr/>
        </p:nvCxnSpPr>
        <p:spPr>
          <a:xfrm flipH="1">
            <a:off x="8647513" y="1561175"/>
            <a:ext cx="6000" cy="2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5"/>
          <p:cNvSpPr txBox="1"/>
          <p:nvPr/>
        </p:nvSpPr>
        <p:spPr>
          <a:xfrm>
            <a:off x="8471862" y="1720625"/>
            <a:ext cx="48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94</a:t>
            </a:r>
            <a:endParaRPr b="1" sz="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0" y="727150"/>
            <a:ext cx="507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안정적인 배리어프리 지도 구현 </a:t>
            </a:r>
            <a:endParaRPr sz="18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03" name="Google Shape;5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60" y="1555900"/>
            <a:ext cx="4466400" cy="18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6"/>
          <p:cNvSpPr/>
          <p:nvPr/>
        </p:nvSpPr>
        <p:spPr>
          <a:xfrm>
            <a:off x="1943235" y="1830800"/>
            <a:ext cx="1235400" cy="1208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56"/>
          <p:cNvCxnSpPr>
            <a:stCxn id="504" idx="5"/>
          </p:cNvCxnSpPr>
          <p:nvPr/>
        </p:nvCxnSpPr>
        <p:spPr>
          <a:xfrm>
            <a:off x="2997715" y="2861978"/>
            <a:ext cx="545700" cy="796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6" name="Google Shape;506;p56"/>
          <p:cNvSpPr txBox="1"/>
          <p:nvPr/>
        </p:nvSpPr>
        <p:spPr>
          <a:xfrm>
            <a:off x="3467760" y="3543751"/>
            <a:ext cx="187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Gothic A1"/>
                <a:ea typeface="Gothic A1"/>
                <a:cs typeface="Gothic A1"/>
                <a:sym typeface="Gothic A1"/>
              </a:rPr>
              <a:t>모델 예측</a:t>
            </a:r>
            <a:endParaRPr b="1" sz="15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07" name="Google Shape;507;p56"/>
          <p:cNvPicPr preferRelativeResize="0"/>
          <p:nvPr/>
        </p:nvPicPr>
        <p:blipFill rotWithShape="1">
          <a:blip r:embed="rId4">
            <a:alphaModFix/>
          </a:blip>
          <a:srcRect b="22411" l="1618" r="5882" t="43184"/>
          <a:stretch/>
        </p:blipFill>
        <p:spPr>
          <a:xfrm>
            <a:off x="289360" y="3493650"/>
            <a:ext cx="2168899" cy="1558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56"/>
          <p:cNvCxnSpPr>
            <a:stCxn id="506" idx="1"/>
          </p:cNvCxnSpPr>
          <p:nvPr/>
        </p:nvCxnSpPr>
        <p:spPr>
          <a:xfrm flipH="1">
            <a:off x="2232360" y="3830101"/>
            <a:ext cx="1235400" cy="567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56"/>
          <p:cNvSpPr txBox="1"/>
          <p:nvPr/>
        </p:nvSpPr>
        <p:spPr>
          <a:xfrm>
            <a:off x="2229660" y="4722025"/>
            <a:ext cx="204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Gothic A1"/>
                <a:ea typeface="Gothic A1"/>
                <a:cs typeface="Gothic A1"/>
                <a:sym typeface="Gothic A1"/>
              </a:rPr>
              <a:t>→ </a:t>
            </a:r>
            <a:r>
              <a:rPr b="1" lang="ko" sz="1500">
                <a:latin typeface="Gothic A1"/>
                <a:ea typeface="Gothic A1"/>
                <a:cs typeface="Gothic A1"/>
                <a:sym typeface="Gothic A1"/>
              </a:rPr>
              <a:t>결과 자동 등록</a:t>
            </a:r>
            <a:endParaRPr b="1" sz="15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0" name="Google Shape;510;p56"/>
          <p:cNvSpPr txBox="1"/>
          <p:nvPr/>
        </p:nvSpPr>
        <p:spPr>
          <a:xfrm>
            <a:off x="1583564" y="1237904"/>
            <a:ext cx="1878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Gothic A1"/>
                <a:ea typeface="Gothic A1"/>
                <a:cs typeface="Gothic A1"/>
                <a:sym typeface="Gothic A1"/>
              </a:rPr>
              <a:t>로드뷰 자동 탐색</a:t>
            </a:r>
            <a:endParaRPr b="1" sz="15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11" name="Google Shape;511;p56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05</a:t>
            </a: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추후 응용 가능성</a:t>
            </a:r>
            <a:endParaRPr b="1" sz="3000">
              <a:latin typeface="Gothic A1"/>
              <a:ea typeface="Gothic A1"/>
              <a:cs typeface="Gothic A1"/>
              <a:sym typeface="Gothic A1"/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150" y="2298525"/>
            <a:ext cx="1584299" cy="18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375" y="2492105"/>
            <a:ext cx="1073700" cy="10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6"/>
          <p:cNvSpPr txBox="1"/>
          <p:nvPr>
            <p:ph type="title"/>
          </p:nvPr>
        </p:nvSpPr>
        <p:spPr>
          <a:xfrm>
            <a:off x="5074350" y="731400"/>
            <a:ext cx="406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시각장애인을 위한</a:t>
            </a:r>
            <a:endParaRPr sz="18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배리어프리 안내 도구 </a:t>
            </a:r>
            <a:endParaRPr b="1" sz="18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515" name="Google Shape;515;p56"/>
          <p:cNvCxnSpPr/>
          <p:nvPr/>
        </p:nvCxnSpPr>
        <p:spPr>
          <a:xfrm>
            <a:off x="5074350" y="1259250"/>
            <a:ext cx="0" cy="3387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9"/>
          <p:cNvSpPr txBox="1"/>
          <p:nvPr>
            <p:ph type="ctrTitle"/>
          </p:nvPr>
        </p:nvSpPr>
        <p:spPr>
          <a:xfrm>
            <a:off x="3423902" y="658095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개발동기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8" name="Google Shape;188;p39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9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9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9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39"/>
          <p:cNvSpPr txBox="1"/>
          <p:nvPr>
            <p:ph type="ctrTitle"/>
          </p:nvPr>
        </p:nvSpPr>
        <p:spPr>
          <a:xfrm>
            <a:off x="3423902" y="1490783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목표</a:t>
            </a: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및 기능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3" name="Google Shape;193;p39"/>
          <p:cNvSpPr txBox="1"/>
          <p:nvPr>
            <p:ph type="ctrTitle"/>
          </p:nvPr>
        </p:nvSpPr>
        <p:spPr>
          <a:xfrm>
            <a:off x="3423902" y="2323483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 내용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4" name="Google Shape;194;p39"/>
          <p:cNvSpPr txBox="1"/>
          <p:nvPr>
            <p:ph type="ctrTitle"/>
          </p:nvPr>
        </p:nvSpPr>
        <p:spPr>
          <a:xfrm>
            <a:off x="3423902" y="3158158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결과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5" name="Google Shape;195;p39"/>
          <p:cNvSpPr txBox="1"/>
          <p:nvPr>
            <p:ph type="ctrTitle"/>
          </p:nvPr>
        </p:nvSpPr>
        <p:spPr>
          <a:xfrm>
            <a:off x="3423902" y="3992833"/>
            <a:ext cx="225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추후 </a:t>
            </a:r>
            <a:r>
              <a:rPr lang="ko" sz="20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응용 가능성</a:t>
            </a:r>
            <a:endParaRPr sz="20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 rot="5400000">
            <a:off x="667286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TABLE OF CONTENTS</a:t>
            </a:r>
            <a:endParaRPr b="1" sz="24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/>
        </p:nvSpPr>
        <p:spPr>
          <a:xfrm>
            <a:off x="2610450" y="2664625"/>
            <a:ext cx="39231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FFFFFF"/>
                </a:solidFill>
                <a:latin typeface="Gothic A1 ExtraBold"/>
                <a:ea typeface="Gothic A1 ExtraBold"/>
                <a:cs typeface="Gothic A1 ExtraBold"/>
                <a:sym typeface="Gothic A1 ExtraBold"/>
              </a:rPr>
              <a:t>감사합니다</a:t>
            </a:r>
            <a:endParaRPr sz="2100">
              <a:solidFill>
                <a:srgbClr val="FFFFFF"/>
              </a:solidFill>
              <a:latin typeface="Gothic A1 ExtraBold"/>
              <a:ea typeface="Gothic A1 ExtraBold"/>
              <a:cs typeface="Gothic A1 ExtraBold"/>
              <a:sym typeface="Gothic A1 ExtraBold"/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2894850" y="1905900"/>
            <a:ext cx="33543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7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 &amp; A</a:t>
            </a:r>
            <a:endParaRPr b="1" sz="7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1" type="subTitle"/>
          </p:nvPr>
        </p:nvSpPr>
        <p:spPr>
          <a:xfrm>
            <a:off x="0" y="2528925"/>
            <a:ext cx="4456200" cy="30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02122"/>
                </a:solidFill>
                <a:highlight>
                  <a:srgbClr val="FFFFFF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사회적 약자의 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02122"/>
                </a:solidFill>
                <a:highlight>
                  <a:srgbClr val="FFFFFF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물리적인 장애물이나 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02122"/>
                </a:solidFill>
                <a:highlight>
                  <a:srgbClr val="FFFFFF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심리적인 장벽을 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02122"/>
                </a:solidFill>
                <a:highlight>
                  <a:srgbClr val="FFFFFF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없애기 위한 운동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Gothic A1 Medium"/>
                <a:ea typeface="Gothic A1 Medium"/>
                <a:cs typeface="Gothic A1 Medium"/>
                <a:sym typeface="Gothic A1 Medium"/>
              </a:rPr>
              <a:t>장애인 시설 이용에 방해되는 장벽을 없애는 뜻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02" name="Google Shape;202;p40"/>
          <p:cNvSpPr/>
          <p:nvPr/>
        </p:nvSpPr>
        <p:spPr>
          <a:xfrm>
            <a:off x="4456150" y="1058962"/>
            <a:ext cx="159300" cy="363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 txBox="1"/>
          <p:nvPr>
            <p:ph idx="4" type="ctrTitle"/>
          </p:nvPr>
        </p:nvSpPr>
        <p:spPr>
          <a:xfrm>
            <a:off x="0" y="1658925"/>
            <a:ext cx="4456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Gothic A1 SemiBold"/>
                <a:ea typeface="Gothic A1 SemiBold"/>
                <a:cs typeface="Gothic A1 SemiBold"/>
                <a:sym typeface="Gothic A1 SemiBold"/>
              </a:rPr>
              <a:t>배리어프리?</a:t>
            </a:r>
            <a:endParaRPr b="0" sz="30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450" y="1058962"/>
            <a:ext cx="4528550" cy="36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01. 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개발동기</a:t>
            </a:r>
            <a:endParaRPr b="1" sz="3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/>
        </p:nvSpPr>
        <p:spPr>
          <a:xfrm>
            <a:off x="375300" y="4870500"/>
            <a:ext cx="8393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   </a:t>
            </a:r>
            <a:r>
              <a:rPr lang="ko" sz="1000">
                <a:latin typeface="Nanum Myeongjo"/>
                <a:ea typeface="Nanum Myeongjo"/>
                <a:cs typeface="Nanum Myeongjo"/>
                <a:sym typeface="Nanum Myeongjo"/>
              </a:rPr>
              <a:t>출처:교통안전정보관리시스템, 한국장애인개발원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665145" y="2206313"/>
            <a:ext cx="352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 Medium"/>
                <a:ea typeface="Gothic A1 Medium"/>
                <a:cs typeface="Gothic A1 Medium"/>
                <a:sym typeface="Gothic A1 Medium"/>
              </a:rPr>
              <a:t>&lt;2017년 기준 교통약자 현황&gt;</a:t>
            </a:r>
            <a:endParaRPr sz="12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212" name="Google Shape;212;p41" title="Chart"/>
          <p:cNvPicPr preferRelativeResize="0"/>
          <p:nvPr/>
        </p:nvPicPr>
        <p:blipFill rotWithShape="1">
          <a:blip r:embed="rId3">
            <a:alphaModFix/>
          </a:blip>
          <a:srcRect b="0" l="0" r="0" t="8122"/>
          <a:stretch/>
        </p:blipFill>
        <p:spPr>
          <a:xfrm>
            <a:off x="1188180" y="2583313"/>
            <a:ext cx="2475923" cy="23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 title="Chart"/>
          <p:cNvPicPr preferRelativeResize="0"/>
          <p:nvPr/>
        </p:nvPicPr>
        <p:blipFill rotWithShape="1">
          <a:blip r:embed="rId3">
            <a:alphaModFix/>
          </a:blip>
          <a:srcRect b="0" l="0" r="0" t="8122"/>
          <a:stretch/>
        </p:blipFill>
        <p:spPr>
          <a:xfrm>
            <a:off x="5550800" y="2583313"/>
            <a:ext cx="2475899" cy="23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5027752" y="2079350"/>
            <a:ext cx="352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 Medium"/>
                <a:ea typeface="Gothic A1 Medium"/>
                <a:cs typeface="Gothic A1 Medium"/>
                <a:sym typeface="Gothic A1 Medium"/>
              </a:rPr>
              <a:t>&lt;2018년 기준 주출입구</a:t>
            </a:r>
            <a:endParaRPr sz="12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thic A1 Medium"/>
                <a:ea typeface="Gothic A1 Medium"/>
                <a:cs typeface="Gothic A1 Medium"/>
                <a:sym typeface="Gothic A1 Medium"/>
              </a:rPr>
              <a:t> 높이차이제거&gt;</a:t>
            </a:r>
            <a:endParaRPr sz="12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5261475" y="2893225"/>
            <a:ext cx="852300" cy="2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1"/>
          <p:cNvSpPr/>
          <p:nvPr/>
        </p:nvSpPr>
        <p:spPr>
          <a:xfrm>
            <a:off x="3338468" y="3163986"/>
            <a:ext cx="852300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1"/>
          <p:cNvSpPr/>
          <p:nvPr/>
        </p:nvSpPr>
        <p:spPr>
          <a:xfrm flipH="1" rot="10800000">
            <a:off x="563418" y="3572838"/>
            <a:ext cx="852300" cy="2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1"/>
          <p:cNvSpPr txBox="1"/>
          <p:nvPr>
            <p:ph type="ctrTitle"/>
          </p:nvPr>
        </p:nvSpPr>
        <p:spPr>
          <a:xfrm>
            <a:off x="1432018" y="3002901"/>
            <a:ext cx="8523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29.8</a:t>
            </a:r>
            <a:r>
              <a:rPr lang="ko" sz="1300">
                <a:solidFill>
                  <a:srgbClr val="FFFFFF"/>
                </a:solidFill>
              </a:rPr>
              <a:t>%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9" name="Google Shape;219;p41"/>
          <p:cNvSpPr/>
          <p:nvPr/>
        </p:nvSpPr>
        <p:spPr>
          <a:xfrm>
            <a:off x="7675150" y="3164000"/>
            <a:ext cx="852300" cy="2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1"/>
          <p:cNvSpPr txBox="1"/>
          <p:nvPr/>
        </p:nvSpPr>
        <p:spPr>
          <a:xfrm>
            <a:off x="3460543" y="3147179"/>
            <a:ext cx="726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thic A1 Medium"/>
                <a:ea typeface="Gothic A1 Medium"/>
                <a:cs typeface="Gothic A1 Medium"/>
                <a:sym typeface="Gothic A1 Medium"/>
              </a:rPr>
              <a:t>일반인</a:t>
            </a:r>
            <a:endParaRPr sz="11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21" name="Google Shape;221;p41"/>
          <p:cNvSpPr txBox="1"/>
          <p:nvPr>
            <p:ph type="ctrTitle"/>
          </p:nvPr>
        </p:nvSpPr>
        <p:spPr>
          <a:xfrm>
            <a:off x="2626905" y="4049451"/>
            <a:ext cx="8523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70.2</a:t>
            </a:r>
            <a:r>
              <a:rPr lang="ko" sz="1300">
                <a:solidFill>
                  <a:srgbClr val="FFFFFF"/>
                </a:solidFill>
              </a:rPr>
              <a:t>%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2" name="Google Shape;222;p41"/>
          <p:cNvSpPr txBox="1"/>
          <p:nvPr/>
        </p:nvSpPr>
        <p:spPr>
          <a:xfrm>
            <a:off x="563418" y="3547625"/>
            <a:ext cx="726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thic A1 Medium"/>
                <a:ea typeface="Gothic A1 Medium"/>
                <a:cs typeface="Gothic A1 Medium"/>
                <a:sym typeface="Gothic A1 Medium"/>
              </a:rPr>
              <a:t>교통약자</a:t>
            </a:r>
            <a:endParaRPr sz="11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5244925" y="2860868"/>
            <a:ext cx="726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thic A1 Medium"/>
                <a:ea typeface="Gothic A1 Medium"/>
                <a:cs typeface="Gothic A1 Medium"/>
                <a:sym typeface="Gothic A1 Medium"/>
              </a:rPr>
              <a:t>미설치율</a:t>
            </a:r>
            <a:endParaRPr sz="11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7755353" y="3147175"/>
            <a:ext cx="970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thic A1 Medium"/>
                <a:ea typeface="Gothic A1 Medium"/>
                <a:cs typeface="Gothic A1 Medium"/>
                <a:sym typeface="Gothic A1 Medium"/>
              </a:rPr>
              <a:t>적정설치율</a:t>
            </a:r>
            <a:endParaRPr sz="11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25" name="Google Shape;225;p41"/>
          <p:cNvSpPr txBox="1"/>
          <p:nvPr>
            <p:ph type="ctrTitle"/>
          </p:nvPr>
        </p:nvSpPr>
        <p:spPr>
          <a:xfrm>
            <a:off x="7023876" y="4049450"/>
            <a:ext cx="8523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72.1</a:t>
            </a:r>
            <a:r>
              <a:rPr lang="ko" sz="1300">
                <a:solidFill>
                  <a:srgbClr val="FFFFFF"/>
                </a:solidFill>
              </a:rPr>
              <a:t>%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6" name="Google Shape;226;p41"/>
          <p:cNvSpPr txBox="1"/>
          <p:nvPr>
            <p:ph type="ctrTitle"/>
          </p:nvPr>
        </p:nvSpPr>
        <p:spPr>
          <a:xfrm>
            <a:off x="5760851" y="3002905"/>
            <a:ext cx="852300" cy="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27.9</a:t>
            </a:r>
            <a:r>
              <a:rPr lang="ko" sz="1300">
                <a:solidFill>
                  <a:srgbClr val="FFFFFF"/>
                </a:solidFill>
              </a:rPr>
              <a:t>%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7" name="Google Shape;227;p41"/>
          <p:cNvSpPr/>
          <p:nvPr/>
        </p:nvSpPr>
        <p:spPr>
          <a:xfrm rot="5400000">
            <a:off x="3029950" y="-1028413"/>
            <a:ext cx="3084300" cy="913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642150" y="3253438"/>
            <a:ext cx="5308200" cy="14760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50" y="2209660"/>
            <a:ext cx="2853550" cy="2659775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5325" y="2209650"/>
            <a:ext cx="2853550" cy="2659774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7800" y="2209650"/>
            <a:ext cx="2853550" cy="2659775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704400" y="882075"/>
            <a:ext cx="77352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Gothic A1 Medium"/>
                <a:ea typeface="Gothic A1 Medium"/>
                <a:cs typeface="Gothic A1 Medium"/>
                <a:sym typeface="Gothic A1 Medium"/>
              </a:rPr>
              <a:t>국내 교통약자 인구대비 비율 약 30%</a:t>
            </a:r>
            <a:endParaRPr sz="2800"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Gothic A1 Medium"/>
                <a:ea typeface="Gothic A1 Medium"/>
                <a:cs typeface="Gothic A1 Medium"/>
                <a:sym typeface="Gothic A1 Medium"/>
              </a:rPr>
              <a:t>주출입구 높이차이제거 미설치율 약 28%</a:t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309" y="15240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441087" y="824074"/>
            <a:ext cx="7048426" cy="37664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배경</a:t>
            </a:r>
            <a:endParaRPr b="1" sz="24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6" type="ctrTitle"/>
          </p:nvPr>
        </p:nvSpPr>
        <p:spPr>
          <a:xfrm>
            <a:off x="3882500" y="907525"/>
            <a:ext cx="118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목표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1047000" y="1527050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thic A1"/>
                <a:ea typeface="Gothic A1"/>
                <a:cs typeface="Gothic A1"/>
                <a:sym typeface="Gothic A1"/>
              </a:rPr>
              <a:t>CNN을 사용하여 건물입구의 </a:t>
            </a:r>
            <a:endParaRPr sz="23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thic A1"/>
                <a:ea typeface="Gothic A1"/>
                <a:cs typeface="Gothic A1"/>
                <a:sym typeface="Gothic A1"/>
              </a:rPr>
              <a:t>휠체어 접근성 여부를 판별하는 시스템 구현</a:t>
            </a:r>
            <a:endParaRPr sz="23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2" name="Google Shape;242;p42"/>
          <p:cNvSpPr txBox="1"/>
          <p:nvPr>
            <p:ph idx="6" type="ctrTitle"/>
          </p:nvPr>
        </p:nvSpPr>
        <p:spPr>
          <a:xfrm>
            <a:off x="3882500" y="2728900"/>
            <a:ext cx="118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가치</a:t>
            </a:r>
            <a:endParaRPr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731600" y="1527048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2"/>
          <p:cNvSpPr/>
          <p:nvPr/>
        </p:nvSpPr>
        <p:spPr>
          <a:xfrm flipH="1">
            <a:off x="731600" y="3475652"/>
            <a:ext cx="106800" cy="94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1047000" y="3475654"/>
            <a:ext cx="80970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thic A1"/>
                <a:ea typeface="Gothic A1"/>
                <a:cs typeface="Gothic A1"/>
                <a:sym typeface="Gothic A1"/>
              </a:rPr>
              <a:t>교통약자의 편의 증진</a:t>
            </a:r>
            <a:endParaRPr sz="2300"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latin typeface="Gothic A1"/>
                <a:ea typeface="Gothic A1"/>
                <a:cs typeface="Gothic A1"/>
                <a:sym typeface="Gothic A1"/>
              </a:rPr>
              <a:t>사전 정보제공을 통한 시간적 비용 감소</a:t>
            </a:r>
            <a:endParaRPr sz="23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3972757" y="965195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42"/>
          <p:cNvGrpSpPr/>
          <p:nvPr/>
        </p:nvGrpSpPr>
        <p:grpSpPr>
          <a:xfrm>
            <a:off x="3992458" y="2855619"/>
            <a:ext cx="332761" cy="234066"/>
            <a:chOff x="7989683" y="2350207"/>
            <a:chExt cx="332761" cy="234066"/>
          </a:xfrm>
        </p:grpSpPr>
        <p:sp>
          <p:nvSpPr>
            <p:cNvPr id="248" name="Google Shape;248;p42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42"/>
          <p:cNvSpPr txBox="1"/>
          <p:nvPr/>
        </p:nvSpPr>
        <p:spPr>
          <a:xfrm>
            <a:off x="0" y="76200"/>
            <a:ext cx="9144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02. 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목표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 및 기능</a:t>
            </a:r>
            <a:endParaRPr b="1" sz="3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43"/>
          <p:cNvGraphicFramePr/>
          <p:nvPr/>
        </p:nvGraphicFramePr>
        <p:xfrm>
          <a:off x="780307" y="100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{86BC1796-E58B-4E02-8B45-5EBDAFE32175}</a:tableStyleId>
              </a:tblPr>
              <a:tblGrid>
                <a:gridCol w="1601650"/>
                <a:gridCol w="5981750"/>
              </a:tblGrid>
              <a:tr h="92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데이터 처리</a:t>
                      </a:r>
                      <a:endParaRPr sz="16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ML</a:t>
                      </a:r>
                      <a:endParaRPr sz="16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Android</a:t>
                      </a:r>
                      <a:endParaRPr sz="16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Gothic A1"/>
                          <a:ea typeface="Gothic A1"/>
                          <a:cs typeface="Gothic A1"/>
                          <a:sym typeface="Gothic A1"/>
                        </a:rPr>
                        <a:t>협업</a:t>
                      </a:r>
                      <a:endParaRPr sz="1600">
                        <a:latin typeface="Gothic A1"/>
                        <a:ea typeface="Gothic A1"/>
                        <a:cs typeface="Gothic A1"/>
                        <a:sym typeface="Gothic A1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076" y="2075789"/>
            <a:ext cx="694875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953" y="2000325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278" y="1852650"/>
            <a:ext cx="1141176" cy="11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728" y="2000326"/>
            <a:ext cx="1290774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953" y="1089263"/>
            <a:ext cx="845800" cy="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703" y="980363"/>
            <a:ext cx="1063625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1153" y="1268438"/>
            <a:ext cx="1231578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079" y="2993825"/>
            <a:ext cx="694875" cy="69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98040" y="2911381"/>
            <a:ext cx="1063625" cy="79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82428" y="3925275"/>
            <a:ext cx="694875" cy="6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94703" y="3769112"/>
            <a:ext cx="1063626" cy="1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4676" y="2993835"/>
            <a:ext cx="1063624" cy="79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264" y="2939600"/>
            <a:ext cx="845800" cy="8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/>
        </p:nvSpPr>
        <p:spPr>
          <a:xfrm>
            <a:off x="4794764" y="2864100"/>
            <a:ext cx="10635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Gothic A1"/>
                <a:ea typeface="Gothic A1"/>
                <a:cs typeface="Gothic A1"/>
                <a:sym typeface="Gothic A1"/>
              </a:rPr>
              <a:t>Server</a:t>
            </a:r>
            <a:endParaRPr sz="1600"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274" name="Google Shape;274;p43"/>
          <p:cNvCxnSpPr/>
          <p:nvPr/>
        </p:nvCxnSpPr>
        <p:spPr>
          <a:xfrm>
            <a:off x="5979934" y="2874875"/>
            <a:ext cx="0" cy="941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3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 환경</a:t>
            </a:r>
            <a:r>
              <a:rPr b="1"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endParaRPr b="1" sz="24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/>
          <p:nvPr/>
        </p:nvSpPr>
        <p:spPr>
          <a:xfrm>
            <a:off x="6819650" y="1408950"/>
            <a:ext cx="1752000" cy="2325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Trained Model</a:t>
            </a:r>
            <a:endParaRPr b="1" sz="17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1" name="Google Shape;281;p44"/>
          <p:cNvSpPr/>
          <p:nvPr/>
        </p:nvSpPr>
        <p:spPr>
          <a:xfrm>
            <a:off x="6819650" y="781000"/>
            <a:ext cx="1752000" cy="550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Image Resize</a:t>
            </a:r>
            <a:endParaRPr b="1" sz="17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2" name="Google Shape;282;p44"/>
          <p:cNvSpPr txBox="1"/>
          <p:nvPr>
            <p:ph idx="6" type="ctrTitle"/>
          </p:nvPr>
        </p:nvSpPr>
        <p:spPr>
          <a:xfrm>
            <a:off x="115070" y="176650"/>
            <a:ext cx="3481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Rough Structure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94" y="1795868"/>
            <a:ext cx="1784824" cy="17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 rotWithShape="1">
          <a:blip r:embed="rId4">
            <a:alphaModFix/>
          </a:blip>
          <a:srcRect b="4512" l="0" r="0" t="4503"/>
          <a:stretch/>
        </p:blipFill>
        <p:spPr>
          <a:xfrm>
            <a:off x="2551963" y="2137213"/>
            <a:ext cx="676064" cy="10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4341650" y="2215125"/>
            <a:ext cx="1138800" cy="9135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Gothic A1"/>
                <a:ea typeface="Gothic A1"/>
                <a:cs typeface="Gothic A1"/>
                <a:sym typeface="Gothic A1"/>
              </a:rPr>
              <a:t>Server</a:t>
            </a:r>
            <a:endParaRPr b="1" sz="1700"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286" name="Google Shape;286;p44"/>
          <p:cNvCxnSpPr>
            <a:endCxn id="285" idx="2"/>
          </p:cNvCxnSpPr>
          <p:nvPr/>
        </p:nvCxnSpPr>
        <p:spPr>
          <a:xfrm>
            <a:off x="3297650" y="2671875"/>
            <a:ext cx="104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87" name="Google Shape;287;p44"/>
          <p:cNvCxnSpPr/>
          <p:nvPr/>
        </p:nvCxnSpPr>
        <p:spPr>
          <a:xfrm flipH="1" rot="10800000">
            <a:off x="5430525" y="1056350"/>
            <a:ext cx="1389000" cy="113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8" name="Google Shape;288;p44"/>
          <p:cNvCxnSpPr/>
          <p:nvPr/>
        </p:nvCxnSpPr>
        <p:spPr>
          <a:xfrm rot="10800000">
            <a:off x="5474150" y="3175550"/>
            <a:ext cx="1345500" cy="91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" name="Google Shape;289;p44"/>
          <p:cNvSpPr/>
          <p:nvPr/>
        </p:nvSpPr>
        <p:spPr>
          <a:xfrm>
            <a:off x="6819650" y="3812000"/>
            <a:ext cx="1752000" cy="550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FFFFFF"/>
                </a:solidFill>
                <a:latin typeface="Gothic A1"/>
                <a:ea typeface="Gothic A1"/>
                <a:cs typeface="Gothic A1"/>
                <a:sym typeface="Gothic A1"/>
              </a:rPr>
              <a:t>예측 결과</a:t>
            </a:r>
            <a:endParaRPr b="1" sz="1700">
              <a:solidFill>
                <a:srgbClr val="FFFFF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cxnSp>
        <p:nvCxnSpPr>
          <p:cNvPr id="290" name="Google Shape;290;p44"/>
          <p:cNvCxnSpPr/>
          <p:nvPr/>
        </p:nvCxnSpPr>
        <p:spPr>
          <a:xfrm>
            <a:off x="1438350" y="2671875"/>
            <a:ext cx="104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91" name="Google Shape;291;p44"/>
          <p:cNvSpPr txBox="1"/>
          <p:nvPr/>
        </p:nvSpPr>
        <p:spPr>
          <a:xfrm>
            <a:off x="361938" y="3457125"/>
            <a:ext cx="107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User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2351800" y="3457125"/>
            <a:ext cx="107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App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372850" y="3457125"/>
            <a:ext cx="107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Server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7157450" y="4439950"/>
            <a:ext cx="1076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tamaran Light"/>
                <a:ea typeface="Catamaran Light"/>
                <a:cs typeface="Catamaran Light"/>
                <a:sym typeface="Catamaran Light"/>
              </a:rPr>
              <a:t>Model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95" name="Google Shape;295;p44"/>
          <p:cNvGrpSpPr/>
          <p:nvPr/>
        </p:nvGrpSpPr>
        <p:grpSpPr>
          <a:xfrm>
            <a:off x="486123" y="2409059"/>
            <a:ext cx="379194" cy="525635"/>
            <a:chOff x="6974158" y="2789537"/>
            <a:chExt cx="255247" cy="327458"/>
          </a:xfrm>
        </p:grpSpPr>
        <p:sp>
          <p:nvSpPr>
            <p:cNvPr id="296" name="Google Shape;296;p44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4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4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4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4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4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44"/>
          <p:cNvGrpSpPr/>
          <p:nvPr/>
        </p:nvGrpSpPr>
        <p:grpSpPr>
          <a:xfrm>
            <a:off x="985916" y="2409982"/>
            <a:ext cx="362919" cy="523800"/>
            <a:chOff x="7530697" y="2790299"/>
            <a:chExt cx="244291" cy="326314"/>
          </a:xfrm>
        </p:grpSpPr>
        <p:sp>
          <p:nvSpPr>
            <p:cNvPr id="303" name="Google Shape;303;p44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4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4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4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/>
          <p:nvPr/>
        </p:nvSpPr>
        <p:spPr>
          <a:xfrm>
            <a:off x="647475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"/>
          <p:cNvSpPr/>
          <p:nvPr/>
        </p:nvSpPr>
        <p:spPr>
          <a:xfrm>
            <a:off x="354105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/>
          <p:nvPr/>
        </p:nvSpPr>
        <p:spPr>
          <a:xfrm>
            <a:off x="5030138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2083725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45"/>
          <p:cNvCxnSpPr/>
          <p:nvPr/>
        </p:nvCxnSpPr>
        <p:spPr>
          <a:xfrm rot="10800000">
            <a:off x="365220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5"/>
          <p:cNvCxnSpPr/>
          <p:nvPr/>
        </p:nvCxnSpPr>
        <p:spPr>
          <a:xfrm rot="10800000">
            <a:off x="6566850" y="5334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5"/>
          <p:cNvSpPr txBox="1"/>
          <p:nvPr/>
        </p:nvSpPr>
        <p:spPr>
          <a:xfrm>
            <a:off x="3643796" y="705225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2 모</a:t>
            </a: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델구조 및 학습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20" name="Google Shape;320;p45"/>
          <p:cNvGrpSpPr/>
          <p:nvPr/>
        </p:nvGrpSpPr>
        <p:grpSpPr>
          <a:xfrm>
            <a:off x="2083725" y="2460601"/>
            <a:ext cx="4589297" cy="222300"/>
            <a:chOff x="1464850" y="436376"/>
            <a:chExt cx="4589297" cy="222300"/>
          </a:xfrm>
        </p:grpSpPr>
        <p:sp>
          <p:nvSpPr>
            <p:cNvPr id="321" name="Google Shape;321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5" name="Google Shape;325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45"/>
          <p:cNvSpPr txBox="1"/>
          <p:nvPr/>
        </p:nvSpPr>
        <p:spPr>
          <a:xfrm>
            <a:off x="65605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6518528" y="705225"/>
            <a:ext cx="2085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4 </a:t>
            </a: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Application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330" name="Google Shape;330;p45"/>
          <p:cNvCxnSpPr/>
          <p:nvPr/>
        </p:nvCxnSpPr>
        <p:spPr>
          <a:xfrm rot="10800000">
            <a:off x="5128575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5"/>
          <p:cNvSpPr txBox="1"/>
          <p:nvPr/>
        </p:nvSpPr>
        <p:spPr>
          <a:xfrm>
            <a:off x="51603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5141325" y="3894950"/>
            <a:ext cx="2244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3 Server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333" name="Google Shape;333;p45"/>
          <p:cNvCxnSpPr/>
          <p:nvPr/>
        </p:nvCxnSpPr>
        <p:spPr>
          <a:xfrm rot="10800000">
            <a:off x="2185350" y="2581800"/>
            <a:ext cx="0" cy="202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5"/>
          <p:cNvSpPr txBox="1"/>
          <p:nvPr/>
        </p:nvSpPr>
        <p:spPr>
          <a:xfrm>
            <a:off x="2135907" y="3894950"/>
            <a:ext cx="2143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1 Image 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   Augmentation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7998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0" y="76200"/>
            <a:ext cx="2731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latin typeface="Catamaran"/>
                <a:ea typeface="Catamaran"/>
                <a:cs typeface="Catamaran"/>
                <a:sym typeface="Catamaran"/>
              </a:rPr>
              <a:t>03. </a:t>
            </a:r>
            <a:r>
              <a:rPr b="1" lang="ko" sz="3000">
                <a:latin typeface="Gothic A1"/>
                <a:ea typeface="Gothic A1"/>
                <a:cs typeface="Gothic A1"/>
                <a:sym typeface="Gothic A1"/>
              </a:rPr>
              <a:t>개발 내용</a:t>
            </a:r>
            <a:endParaRPr b="1" sz="3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46"/>
          <p:cNvGraphicFramePr/>
          <p:nvPr/>
        </p:nvGraphicFramePr>
        <p:xfrm>
          <a:off x="382100" y="31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{475C451A-9DAB-4E17-96DF-CD023B47615E}</a:tableStyleId>
              </a:tblPr>
              <a:tblGrid>
                <a:gridCol w="2095500"/>
                <a:gridCol w="2095500"/>
                <a:gridCol w="2095500"/>
                <a:gridCol w="2095500"/>
              </a:tblGrid>
              <a:tr h="259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Flat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Ramp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Ramp with Stair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Stair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21% (488)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20.5% (478)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16% (364)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42.5% (973)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4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Accessible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SemiBold"/>
                          <a:ea typeface="Gothic A1 SemiBold"/>
                          <a:cs typeface="Gothic A1 SemiBold"/>
                          <a:sym typeface="Gothic A1 SemiBold"/>
                        </a:rPr>
                        <a:t>Inaccessible</a:t>
                      </a:r>
                      <a:endParaRPr>
                        <a:latin typeface="Gothic A1 SemiBold"/>
                        <a:ea typeface="Gothic A1 SemiBold"/>
                        <a:cs typeface="Gothic A1 SemiBold"/>
                        <a:sym typeface="Gothic A1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4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57% (1314)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Gothic A1 Medium"/>
                          <a:ea typeface="Gothic A1 Medium"/>
                          <a:cs typeface="Gothic A1 Medium"/>
                          <a:sym typeface="Gothic A1 Medium"/>
                        </a:rPr>
                        <a:t>43% (973)</a:t>
                      </a:r>
                      <a:endParaRPr>
                        <a:latin typeface="Gothic A1 Medium"/>
                        <a:ea typeface="Gothic A1 Medium"/>
                        <a:cs typeface="Gothic A1 Medium"/>
                        <a:sym typeface="Gothic A1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0" y="891504"/>
            <a:ext cx="2097229" cy="199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418" y="891501"/>
            <a:ext cx="2097228" cy="199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45" y="891504"/>
            <a:ext cx="2097226" cy="199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6873" y="891504"/>
            <a:ext cx="2097228" cy="199896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>
            <p:ph idx="4294967295"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434343"/>
                </a:solidFill>
                <a:latin typeface="Gothic A1"/>
                <a:ea typeface="Gothic A1"/>
                <a:cs typeface="Gothic A1"/>
                <a:sym typeface="Gothic A1"/>
              </a:rPr>
              <a:t>개발: 데이터 수집</a:t>
            </a:r>
            <a:endParaRPr b="1" sz="2400">
              <a:solidFill>
                <a:srgbClr val="434343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